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7" r:id="rId2"/>
    <p:sldId id="256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9A2FB2-3F07-430F-BC4A-33961276DD8D}" type="datetimeFigureOut">
              <a:rPr lang="cs-CZ" smtClean="0"/>
              <a:t>4.4.2012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83981A-292F-4CBB-9D5D-BAE5F45BC2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0"/>
            <a:ext cx="878271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SHODA PODMĚTU S PŘÍSUDKEM</a:t>
            </a:r>
            <a:endParaRPr lang="cs-CZ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2420888"/>
            <a:ext cx="7704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HRÁČI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TRÉNOVALI.</a:t>
            </a:r>
          </a:p>
          <a:p>
            <a:pPr algn="ctr"/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800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MOTORY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ZAHŘÍVALY.</a:t>
            </a:r>
          </a:p>
          <a:p>
            <a:pPr algn="ctr"/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800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MAŽORETKY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TLESKALY.</a:t>
            </a:r>
          </a:p>
          <a:p>
            <a:pPr algn="ctr"/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800" u="sng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DIVADLA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OTEVŘELA.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C:\Users\miloslav.dosek\AppData\Local\Microsoft\Windows\Temporary Internet Files\Content.IE5\JC2RFBJK\MC90044036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85" y="1628800"/>
            <a:ext cx="2115667" cy="21156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loslav.dosek\AppData\Local\Microsoft\Windows\Temporary Internet Files\Content.IE5\4XKNY0XK\MC90044035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954" y="1799681"/>
            <a:ext cx="2585179" cy="1633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loslav.dosek\AppData\Local\Microsoft\Windows\Temporary Internet Files\Content.IE5\DJZ100KN\MC90024062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09120"/>
            <a:ext cx="1305057" cy="18528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loslav.dosek\AppData\Local\Microsoft\Windows\Temporary Internet Files\Content.IE5\8TPDDR0M\MC90008903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677" y="4652911"/>
            <a:ext cx="1792287" cy="1565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21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0" y="476672"/>
            <a:ext cx="9145016" cy="569386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ABYCHOM SPRÁVNĚ URČILI I/Y VE SLOVESECH V MINULÉM ČASE (NAPŘ. STÁLI, HRÁLI, DOSTALI …) MUSÍME:</a:t>
            </a:r>
          </a:p>
          <a:p>
            <a:pPr algn="ctr"/>
            <a:endParaRPr lang="cs-CZ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457200" indent="-457200" algn="ctr">
              <a:buAutoNum type="arabicParenR"/>
            </a:pPr>
            <a:r>
              <a:rPr lang="cs-CZ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URČIT PODMĚT VĚTY   </a:t>
            </a:r>
          </a:p>
          <a:p>
            <a:pPr algn="ctr"/>
            <a:endParaRPr lang="cs-CZ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cs-CZ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457200" indent="-457200" algn="ctr">
              <a:buAutoNum type="arabicParenR" startAt="2"/>
            </a:pPr>
            <a:r>
              <a:rPr lang="cs-CZ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URČIT ROD PODMĚTU – PODSTATNÉHO JMÉNA</a:t>
            </a:r>
          </a:p>
          <a:p>
            <a:pPr algn="ctr"/>
            <a:endParaRPr lang="cs-CZ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algn="ctr"/>
            <a:endParaRPr lang="cs-CZ" sz="2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457200" indent="-457200" algn="ctr">
              <a:buAutoNum type="arabicParenR" startAt="2"/>
            </a:pPr>
            <a:r>
              <a:rPr lang="cs-CZ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PODLE RODU PODMĚTU URČÍME SPRÁVNOU KONCOVKU SLOVESA</a:t>
            </a:r>
          </a:p>
          <a:p>
            <a:endParaRPr lang="cs-CZ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993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512" y="260648"/>
            <a:ext cx="878271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1) URČENÍ PODMĚTU VĚTY</a:t>
            </a:r>
            <a:endParaRPr lang="cs-CZ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9892" y="1340768"/>
            <a:ext cx="7381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NA </a:t>
            </a:r>
            <a:r>
              <a:rPr lang="cs-CZ" sz="2800" b="1" dirty="0" smtClean="0">
                <a:solidFill>
                  <a:schemeClr val="accent6"/>
                </a:solidFill>
              </a:rPr>
              <a:t>PODMĚT</a:t>
            </a:r>
            <a:r>
              <a:rPr lang="cs-CZ" sz="2800" b="1" dirty="0" smtClean="0"/>
              <a:t> </a:t>
            </a:r>
            <a:r>
              <a:rPr lang="cs-CZ" sz="2800" dirty="0" smtClean="0"/>
              <a:t>SE PTÁME OTÁZKOU 1. PÁDU: </a:t>
            </a:r>
            <a:r>
              <a:rPr lang="cs-CZ" sz="2800" b="1" dirty="0" smtClean="0">
                <a:solidFill>
                  <a:schemeClr val="accent6"/>
                </a:solidFill>
              </a:rPr>
              <a:t>KDO, CO?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VĚTA: </a:t>
            </a:r>
            <a:r>
              <a:rPr lang="cs-CZ" sz="2800" b="1" dirty="0" smtClean="0">
                <a:solidFill>
                  <a:schemeClr val="accent6"/>
                </a:solidFill>
              </a:rPr>
              <a:t>ÚČASTNÍCI</a:t>
            </a:r>
            <a:r>
              <a:rPr lang="cs-CZ" sz="2800" dirty="0" smtClean="0"/>
              <a:t> ZÁJEZDU </a:t>
            </a:r>
            <a:r>
              <a:rPr lang="cs-CZ" sz="2800" b="1" i="1" dirty="0" smtClean="0"/>
              <a:t>LYŽOVALI.</a:t>
            </a:r>
          </a:p>
          <a:p>
            <a:endParaRPr lang="cs-CZ" sz="2800" b="1" i="1" dirty="0" smtClean="0"/>
          </a:p>
          <a:p>
            <a:endParaRPr lang="cs-CZ" sz="2800" b="1" i="1" dirty="0"/>
          </a:p>
          <a:p>
            <a:r>
              <a:rPr lang="cs-CZ" sz="2800" dirty="0" smtClean="0"/>
              <a:t>OTÁZKA NA PODMĚT: KDO LYŽOVAL?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ODPOVĚĎ: </a:t>
            </a:r>
            <a:r>
              <a:rPr lang="cs-CZ" sz="2800" b="1" dirty="0" smtClean="0">
                <a:solidFill>
                  <a:srgbClr val="FF0000"/>
                </a:solidFill>
              </a:rPr>
              <a:t>ÚČASTNÍCI = PODMĚT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737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512" y="260648"/>
            <a:ext cx="8782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cs-CZ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 URČENÍ RODU PODMĚTU</a:t>
            </a:r>
            <a:endParaRPr lang="cs-CZ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0255" y="1700808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ROD URČÍME PODLE TOHO, JAK SI NA PODMĚT V JEDNOTNÉM ČÍSLE UKÁŽEME: </a:t>
            </a:r>
          </a:p>
          <a:p>
            <a:endParaRPr lang="cs-CZ" sz="2800" dirty="0"/>
          </a:p>
          <a:p>
            <a:r>
              <a:rPr lang="cs-CZ" sz="2800" u="sng" dirty="0" smtClean="0">
                <a:solidFill>
                  <a:srgbClr val="FF0000"/>
                </a:solidFill>
              </a:rPr>
              <a:t>TEN (MUŽSKÝ), TA (ŽENSKÝ), TO (STŘEDNÍ)</a:t>
            </a:r>
          </a:p>
          <a:p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NAPŘ. TEN ÚČASTNÍK – ROD MUŽSKÝ</a:t>
            </a:r>
          </a:p>
          <a:p>
            <a:endParaRPr lang="cs-CZ" sz="2800" dirty="0"/>
          </a:p>
          <a:p>
            <a:r>
              <a:rPr lang="cs-CZ" sz="2800" u="sng" dirty="0" smtClean="0">
                <a:solidFill>
                  <a:srgbClr val="FF0000"/>
                </a:solidFill>
              </a:rPr>
              <a:t>ROD MUŽSKÝ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DÁLE ROZDĚLUJEME NA </a:t>
            </a:r>
            <a:r>
              <a:rPr lang="cs-CZ" sz="2800" u="sng" dirty="0" smtClean="0">
                <a:solidFill>
                  <a:srgbClr val="FF0000"/>
                </a:solidFill>
              </a:rPr>
              <a:t>ŽIVOTNÝ A NEŽIVOTNÝ.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96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512" y="260648"/>
            <a:ext cx="8782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cs-CZ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 KONCOVKA PODLE RODU</a:t>
            </a:r>
            <a:endParaRPr lang="cs-CZ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6" y="2132856"/>
            <a:ext cx="7381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MUŽSKÝ ŽIVOTNÝ = I</a:t>
            </a:r>
          </a:p>
          <a:p>
            <a:pPr algn="ctr"/>
            <a:endParaRPr lang="cs-CZ" sz="3200" b="1" dirty="0">
              <a:solidFill>
                <a:srgbClr val="FF0000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MUŽSKÝ NEŽIVOTNÝ = Y</a:t>
            </a:r>
          </a:p>
          <a:p>
            <a:pPr algn="ctr"/>
            <a:endParaRPr lang="cs-CZ" sz="3200" b="1" dirty="0">
              <a:solidFill>
                <a:srgbClr val="FF0000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ŽENSKÝ = Y</a:t>
            </a:r>
          </a:p>
          <a:p>
            <a:pPr algn="ctr"/>
            <a:endParaRPr lang="cs-CZ" sz="3200" b="1" dirty="0">
              <a:solidFill>
                <a:srgbClr val="FF0000"/>
              </a:solidFill>
            </a:endParaRPr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STŘEDNÍ = A</a:t>
            </a:r>
          </a:p>
          <a:p>
            <a:pPr algn="ctr"/>
            <a:endParaRPr lang="cs-CZ" sz="2800" b="1" dirty="0">
              <a:solidFill>
                <a:srgbClr val="FF0000"/>
              </a:solidFill>
            </a:endParaRPr>
          </a:p>
          <a:p>
            <a:pPr algn="ctr"/>
            <a:endParaRPr lang="cs-CZ" sz="2800" b="1" dirty="0" smtClean="0">
              <a:solidFill>
                <a:srgbClr val="FF0000"/>
              </a:solidFill>
            </a:endParaRPr>
          </a:p>
          <a:p>
            <a:endParaRPr lang="cs-CZ" sz="2800" dirty="0"/>
          </a:p>
        </p:txBody>
      </p:sp>
      <p:pic>
        <p:nvPicPr>
          <p:cNvPr id="2050" name="Picture 2" descr="C:\Users\miloslav.dosek\AppData\Local\Microsoft\Windows\Temporary Internet Files\Content.IE5\DJZ100KN\MP90044908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703306"/>
            <a:ext cx="1596087" cy="11970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iloslav.dosek\AppData\Local\Microsoft\Windows\Temporary Internet Files\Content.IE5\DJZ100KN\MP900412064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31382"/>
            <a:ext cx="1728192" cy="17281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iloslav.dosek\AppData\Local\Microsoft\Windows\Temporary Internet Files\Content.IE5\DJZ100KN\MP90043063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91644"/>
            <a:ext cx="1189264" cy="1790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miloslav.dosek\AppData\Local\Microsoft\Windows\Temporary Internet Files\Content.IE5\8TPDDR0M\MP900227581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8" y="2823972"/>
            <a:ext cx="1828800" cy="1210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0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179512" y="260648"/>
            <a:ext cx="8782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VÍCEnásobný</a:t>
            </a:r>
            <a:r>
              <a:rPr lang="cs-CZ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podmět</a:t>
            </a:r>
            <a:endParaRPr lang="cs-CZ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6" y="2132856"/>
            <a:ext cx="7381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u="sng" dirty="0" smtClean="0">
                <a:solidFill>
                  <a:srgbClr val="FF0000"/>
                </a:solidFill>
              </a:rPr>
              <a:t>CHLAPCI A DÍVKY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  <a:r>
              <a:rPr lang="cs-CZ" sz="2800" b="1" i="1" dirty="0" smtClean="0"/>
              <a:t>SE KOUPALI.</a:t>
            </a:r>
          </a:p>
          <a:p>
            <a:pPr algn="ctr"/>
            <a:endParaRPr lang="cs-CZ" sz="28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PODMĚT – CHLAPCI A DÍVKY</a:t>
            </a:r>
            <a:endParaRPr lang="cs-CZ" sz="2800" b="1" dirty="0">
              <a:solidFill>
                <a:srgbClr val="FF0000"/>
              </a:solidFill>
            </a:endParaRPr>
          </a:p>
          <a:p>
            <a:pPr algn="ctr"/>
            <a:endParaRPr lang="cs-CZ" sz="3200" b="1" dirty="0">
              <a:solidFill>
                <a:srgbClr val="FF0000"/>
              </a:solidFill>
            </a:endParaRPr>
          </a:p>
          <a:p>
            <a:pPr algn="ctr"/>
            <a:r>
              <a:rPr lang="cs-CZ" sz="2800" b="1" i="1" dirty="0" smtClean="0"/>
              <a:t>PŘÍSUDEK – SE KOUPALI</a:t>
            </a:r>
          </a:p>
          <a:p>
            <a:pPr algn="ctr"/>
            <a:endParaRPr lang="cs-CZ" sz="2800" b="1" i="1" dirty="0"/>
          </a:p>
          <a:p>
            <a:pPr algn="ctr"/>
            <a:r>
              <a:rPr lang="cs-CZ" sz="2800" b="1" smtClean="0"/>
              <a:t>V </a:t>
            </a:r>
            <a:r>
              <a:rPr lang="cs-CZ" sz="2800" b="1" smtClean="0"/>
              <a:t>PŘÍSUDKU </a:t>
            </a:r>
            <a:r>
              <a:rPr lang="cs-CZ" sz="2800" b="1" dirty="0" smtClean="0"/>
              <a:t>JE MĚKKÉ I, PROTOŽE V PODMĚTU JE ROD </a:t>
            </a:r>
            <a:r>
              <a:rPr lang="cs-CZ" sz="2800" b="1" u="sng" dirty="0" smtClean="0"/>
              <a:t>MUŽSKÝ ŽIVOTNÝ</a:t>
            </a:r>
            <a:r>
              <a:rPr lang="cs-CZ" sz="2800" b="1" dirty="0" smtClean="0"/>
              <a:t> A TEN MÁ </a:t>
            </a:r>
            <a:r>
              <a:rPr lang="cs-CZ" sz="2800" b="1" u="sng" dirty="0" smtClean="0"/>
              <a:t>PŘED OSTATNÍMI RODY PŘEDNOST</a:t>
            </a:r>
            <a:r>
              <a:rPr lang="cs-CZ" sz="2800" b="1" dirty="0" smtClean="0"/>
              <a:t>!</a:t>
            </a:r>
            <a:endParaRPr lang="cs-CZ" sz="2800" b="1" i="1" dirty="0" smtClean="0"/>
          </a:p>
          <a:p>
            <a:pPr algn="ctr"/>
            <a:endParaRPr lang="cs-CZ" sz="2800" b="1" i="1" dirty="0"/>
          </a:p>
          <a:p>
            <a:pPr algn="ctr"/>
            <a:endParaRPr lang="cs-CZ" sz="2800" b="1" i="1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584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109</TotalTime>
  <Words>194</Words>
  <Application>Microsoft Office PowerPoint</Application>
  <PresentationFormat>Předvádění na obrazovce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Miloslav Došek</dc:creator>
  <cp:lastModifiedBy>Miloslav Došek</cp:lastModifiedBy>
  <cp:revision>14</cp:revision>
  <dcterms:created xsi:type="dcterms:W3CDTF">2012-03-17T20:12:54Z</dcterms:created>
  <dcterms:modified xsi:type="dcterms:W3CDTF">2012-04-04T19:18:16Z</dcterms:modified>
</cp:coreProperties>
</file>