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57" r:id="rId3"/>
    <p:sldId id="261" r:id="rId4"/>
    <p:sldId id="263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E7703-8056-4144-9000-55BC1870B85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61987-FCB9-494F-8183-7289886BE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6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39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6FCEF9-A518-46B8-AD2B-12E6F1B4911F}" type="datetimeFigureOut">
              <a:rPr lang="cs-CZ" smtClean="0"/>
              <a:t>13.3.2012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54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ÚROKY</a:t>
            </a:r>
            <a:endParaRPr lang="cs-CZ" sz="54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31640" y="1730686"/>
            <a:ext cx="6677292" cy="25391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       </a:t>
            </a:r>
            <a:r>
              <a:rPr lang="cs-CZ" sz="2000" b="1" dirty="0" smtClean="0"/>
              <a:t>- ODMĚNA PRO TOHO, KDO NĚCO PŮJČUJE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- V BĚŽNÉM ŽIVOTĚ SE ÚROKY NEJČASTĚJI PLATÍ PENĚZI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- VELIKOST ÚROKU ZÁLEŽÍ NA: ÚROKOVÉ SAZBĚ A DOBĚ PŮJČENÍ</a:t>
            </a:r>
          </a:p>
          <a:p>
            <a:endParaRPr lang="cs-CZ" sz="19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395536" y="4797152"/>
                <a:ext cx="8496944" cy="162390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 smtClean="0"/>
                  <a:t>   ZÁKLADNÍ VZOREC PŘI VYPOČÍTÁNÍ ROČNÍHO ÚROKU JE:</a:t>
                </a:r>
              </a:p>
              <a:p>
                <a:endParaRPr lang="cs-CZ" sz="2400" b="1" dirty="0"/>
              </a:p>
              <a:p>
                <a:r>
                  <a:rPr lang="cs-CZ" sz="2400" b="1" dirty="0" smtClean="0"/>
                  <a:t>                  </a:t>
                </a:r>
                <a:r>
                  <a:rPr lang="cs-CZ" sz="2000" b="1" dirty="0" smtClean="0"/>
                  <a:t>ÚROK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latin typeface="Cambria Math"/>
                          </a:rPr>
                          <m:t>𝐃𝐋𝐔</m:t>
                        </m:r>
                        <m:r>
                          <a:rPr lang="cs-CZ" sz="2400" b="1" i="0" smtClean="0">
                            <a:latin typeface="Cambria Math"/>
                          </a:rPr>
                          <m:t>Ž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𝐍</m:t>
                        </m:r>
                        <m:r>
                          <a:rPr lang="cs-CZ" sz="2400" b="1" i="0" smtClean="0">
                            <a:latin typeface="Cambria Math"/>
                          </a:rPr>
                          <m:t>Á ČÁ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𝐒𝐓𝐊𝐀</m:t>
                        </m:r>
                        <m:r>
                          <a:rPr lang="cs-CZ" sz="2400" b="1" i="0" smtClean="0">
                            <a:latin typeface="Cambria Math"/>
                          </a:rPr>
                          <m:t> . 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𝐑𝐎</m:t>
                        </m:r>
                        <m:r>
                          <a:rPr lang="cs-CZ" sz="2400" b="1" i="0" smtClean="0">
                            <a:latin typeface="Cambria Math"/>
                          </a:rPr>
                          <m:t>Č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𝐍</m:t>
                        </m:r>
                        <m:r>
                          <a:rPr lang="cs-CZ" sz="2400" b="1" i="0" smtClean="0">
                            <a:latin typeface="Cambria Math"/>
                          </a:rPr>
                          <m:t>Í  Ú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𝐑𝐎𝐊𝐎𝐕</m:t>
                        </m:r>
                        <m:r>
                          <a:rPr lang="cs-CZ" sz="2400" b="1" i="0" smtClean="0">
                            <a:latin typeface="Cambria Math"/>
                          </a:rPr>
                          <m:t>Á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𝐌</m:t>
                        </m:r>
                        <m:r>
                          <a:rPr lang="cs-CZ" sz="2400" b="1" i="0" smtClean="0">
                            <a:latin typeface="Cambria Math"/>
                          </a:rPr>
                          <m:t>Í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𝐑𝐀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endParaRPr lang="cs-CZ" sz="2400" b="1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97152"/>
                <a:ext cx="8496944" cy="1623906"/>
              </a:xfrm>
              <a:prstGeom prst="rect">
                <a:avLst/>
              </a:prstGeom>
              <a:blipFill rotWithShape="1">
                <a:blip r:embed="rId3"/>
                <a:stretch>
                  <a:fillRect t="-1493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9" name="Picture 5" descr="C:\Users\miloslav.dosek\AppData\Local\Microsoft\Windows\Temporary Internet Files\Content.IE5\DJZ100KN\MC90044039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450210" cy="1450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40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728821" y="404664"/>
                <a:ext cx="7632848" cy="65810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400" dirty="0" smtClean="0"/>
                  <a:t>Banka nabízí půjčku 100 000 Kč s úrokovou mírou (sazbou) 12%. Kolik bance zaplatíme za rok na úrocích?</a:t>
                </a:r>
                <a:endParaRPr lang="cs-CZ" sz="2400" dirty="0"/>
              </a:p>
              <a:p>
                <a:endParaRPr lang="cs-CZ" sz="2400" b="0" dirty="0" smtClean="0"/>
              </a:p>
              <a:p>
                <a:endParaRPr lang="cs-CZ" sz="2400" b="0" dirty="0" smtClean="0"/>
              </a:p>
              <a:p>
                <a:r>
                  <a:rPr lang="cs-CZ" sz="2400" b="0" dirty="0" smtClean="0"/>
                  <a:t>ÚROK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DLU</m:t>
                        </m:r>
                        <m:r>
                          <a:rPr lang="cs-CZ" sz="2400" b="0" i="0" smtClean="0">
                            <a:latin typeface="Cambria Math"/>
                          </a:rPr>
                          <m:t>Ž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N</m:t>
                        </m:r>
                        <m:r>
                          <a:rPr lang="cs-CZ" sz="2400" b="0" i="0" smtClean="0">
                            <a:latin typeface="Cambria Math"/>
                          </a:rPr>
                          <m:t>Á ČÁ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STKA</m:t>
                        </m:r>
                        <m:r>
                          <a:rPr lang="cs-CZ" sz="2400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RO</m:t>
                        </m:r>
                        <m:r>
                          <a:rPr lang="cs-CZ" sz="2400" b="0" i="0" smtClean="0">
                            <a:latin typeface="Cambria Math"/>
                          </a:rPr>
                          <m:t>Č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N</m:t>
                        </m:r>
                        <m:r>
                          <a:rPr lang="cs-CZ" sz="2400" b="0" i="0" smtClean="0">
                            <a:latin typeface="Cambria Math"/>
                          </a:rPr>
                          <m:t>Í Ú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ROKOV</m:t>
                        </m:r>
                        <m:r>
                          <a:rPr lang="cs-CZ" sz="2400" b="0" i="0" smtClean="0">
                            <a:latin typeface="Cambria Math"/>
                          </a:rPr>
                          <m:t>Á 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M</m:t>
                        </m:r>
                        <m:r>
                          <a:rPr lang="cs-CZ" sz="2400" b="0" i="0" smtClean="0">
                            <a:latin typeface="Cambria Math"/>
                          </a:rPr>
                          <m:t>Í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RA</m:t>
                        </m:r>
                      </m:num>
                      <m:den>
                        <m:r>
                          <a:rPr lang="cs-CZ" sz="2400" b="0" i="0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endParaRPr lang="cs-CZ" sz="2400" dirty="0"/>
              </a:p>
              <a:p>
                <a:r>
                  <a:rPr lang="cs-CZ" sz="2400" b="0" dirty="0" smtClean="0"/>
                  <a:t>ÚROK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0" smtClean="0">
                            <a:latin typeface="Cambria Math"/>
                          </a:rPr>
                          <m:t>100 000  .  1</m:t>
                        </m:r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sz="2400" b="0" i="0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endParaRPr lang="cs-CZ" sz="2400" dirty="0"/>
              </a:p>
              <a:p>
                <a:r>
                  <a:rPr lang="cs-CZ" sz="2400" b="0" dirty="0" smtClean="0"/>
                  <a:t>ÚROK = </a:t>
                </a:r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</a:rPr>
                      <m:t>12 000 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K</m:t>
                    </m:r>
                    <m:r>
                      <a:rPr lang="cs-CZ" sz="2400" b="0" i="0" smtClean="0">
                        <a:latin typeface="Cambria Math"/>
                      </a:rPr>
                      <m:t>č</m:t>
                    </m:r>
                  </m:oMath>
                </a14:m>
                <a:endParaRPr lang="cs-CZ" sz="2400" dirty="0" smtClean="0"/>
              </a:p>
              <a:p>
                <a:endParaRPr lang="cs-CZ" sz="2400" dirty="0"/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Bance zaplatíme za rok úrok ve výši 12 000 Kč.</a:t>
                </a:r>
              </a:p>
              <a:p>
                <a:endParaRPr lang="cs-CZ" sz="2400" dirty="0"/>
              </a:p>
              <a:p>
                <a:endParaRPr lang="cs-CZ" sz="2000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21" y="404664"/>
                <a:ext cx="7632848" cy="6581097"/>
              </a:xfrm>
              <a:prstGeom prst="rect">
                <a:avLst/>
              </a:prstGeom>
              <a:blipFill rotWithShape="1">
                <a:blip r:embed="rId2"/>
                <a:stretch>
                  <a:fillRect l="-1278" t="-7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6" descr="C:\Users\miloslav.dosek\AppData\Local\Microsoft\Windows\Temporary Internet Files\Content.IE5\8TPDDR0M\MP90022753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032" y="3429000"/>
            <a:ext cx="2617855" cy="1728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68255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605911"/>
            <a:ext cx="6840760" cy="8494633"/>
          </a:xfrm>
          <a:prstGeom prst="rect">
            <a:avLst/>
          </a:prstGeom>
          <a:noFill/>
          <a:ln>
            <a:solidFill>
              <a:schemeClr val="accent1">
                <a:shade val="50000"/>
                <a:alpha val="36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i="1" dirty="0" smtClean="0"/>
              <a:t>Dokážeme si spočítat roční úrok, ale s počítáním úroku za víceletou půjčku to je trochu složitější.</a:t>
            </a:r>
          </a:p>
          <a:p>
            <a:endParaRPr lang="cs-CZ" sz="2400" dirty="0"/>
          </a:p>
          <a:p>
            <a:r>
              <a:rPr lang="cs-CZ" sz="2400" dirty="0" smtClean="0"/>
              <a:t>V předchozím příkladu jsme si půjčili 100 000 Kč s úrokovou sazbou 12%. Tuto částku budeme splácet každý rok po 20 000 Kč. Jaké úroky budeme platit v dalších letech?</a:t>
            </a:r>
          </a:p>
          <a:p>
            <a:endParaRPr lang="cs-CZ" sz="2400" dirty="0"/>
          </a:p>
          <a:p>
            <a:r>
              <a:rPr lang="cs-CZ" sz="2400" dirty="0" smtClean="0"/>
              <a:t>1. rok: 12 000 Kč (viz první příklad)</a:t>
            </a:r>
          </a:p>
          <a:p>
            <a:endParaRPr lang="cs-CZ" sz="2400" dirty="0" smtClean="0"/>
          </a:p>
          <a:p>
            <a:r>
              <a:rPr lang="cs-CZ" sz="2400" dirty="0" smtClean="0"/>
              <a:t>2. rok:  za předchozí rok jsme jednorázově  splatili 20 000 Kč, takže nám zbývá doplatit  80 000 </a:t>
            </a:r>
            <a:r>
              <a:rPr lang="cs-CZ" sz="2400" dirty="0"/>
              <a:t>K</a:t>
            </a:r>
            <a:r>
              <a:rPr lang="cs-CZ" sz="2400" dirty="0" smtClean="0"/>
              <a:t>č + úrok za 1. rok 12 000 Kč = celkem 92 000 Kč.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3" name="Ovál 2"/>
          <p:cNvSpPr/>
          <p:nvPr/>
        </p:nvSpPr>
        <p:spPr>
          <a:xfrm>
            <a:off x="184626" y="3933056"/>
            <a:ext cx="8496943" cy="2088232"/>
          </a:xfrm>
          <a:prstGeom prst="ellipse">
            <a:avLst/>
          </a:prstGeom>
          <a:noFill/>
          <a:ln w="57150">
            <a:solidFill>
              <a:schemeClr val="accent1"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35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1092308" y="570206"/>
                <a:ext cx="6840760" cy="691965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  <a:alpha val="46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sz="2400" b="1" u="sng" dirty="0" smtClean="0"/>
                  <a:t>Úrok za 2. rok:</a:t>
                </a:r>
              </a:p>
              <a:p>
                <a:endParaRPr lang="cs-CZ" sz="2400" b="0" dirty="0" smtClean="0"/>
              </a:p>
              <a:p>
                <a:r>
                  <a:rPr lang="cs-CZ" sz="2400" b="0" dirty="0" smtClean="0"/>
                  <a:t>ÚROK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DLU</m:t>
                        </m:r>
                        <m:r>
                          <a:rPr lang="cs-CZ" sz="2400" b="0" i="0" smtClean="0">
                            <a:latin typeface="Cambria Math"/>
                          </a:rPr>
                          <m:t>Ž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N</m:t>
                        </m:r>
                        <m:r>
                          <a:rPr lang="cs-CZ" sz="2400" b="0" i="0" smtClean="0">
                            <a:latin typeface="Cambria Math"/>
                          </a:rPr>
                          <m:t>Á ČÁ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STKA</m:t>
                        </m:r>
                        <m:r>
                          <a:rPr lang="cs-CZ" sz="2400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RO</m:t>
                        </m:r>
                        <m:r>
                          <a:rPr lang="cs-CZ" sz="2400" b="0" i="0" smtClean="0">
                            <a:latin typeface="Cambria Math"/>
                          </a:rPr>
                          <m:t>Č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N</m:t>
                        </m:r>
                        <m:r>
                          <a:rPr lang="cs-CZ" sz="2400" b="0" i="0" smtClean="0">
                            <a:latin typeface="Cambria Math"/>
                          </a:rPr>
                          <m:t>Í Ú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ROKOV</m:t>
                        </m:r>
                        <m:r>
                          <a:rPr lang="cs-CZ" sz="2400" b="0" i="0" smtClean="0">
                            <a:latin typeface="Cambria Math"/>
                          </a:rPr>
                          <m:t>Á 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M</m:t>
                        </m:r>
                        <m:r>
                          <a:rPr lang="cs-CZ" sz="2400" b="0" i="0" smtClean="0">
                            <a:latin typeface="Cambria Math"/>
                          </a:rPr>
                          <m:t>Í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/>
                          </a:rPr>
                          <m:t>RA</m:t>
                        </m:r>
                      </m:num>
                      <m:den>
                        <m:r>
                          <a:rPr lang="cs-CZ" sz="2400" b="0" i="0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endParaRPr lang="cs-CZ" sz="2400" dirty="0"/>
              </a:p>
              <a:p>
                <a:r>
                  <a:rPr lang="cs-CZ" sz="2400" b="0" dirty="0" smtClean="0"/>
                  <a:t>ÚROK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0" smtClean="0">
                            <a:latin typeface="Cambria Math"/>
                          </a:rPr>
                          <m:t>92 000.  1</m:t>
                        </m:r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sz="2400" b="0" i="0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endParaRPr lang="cs-CZ" sz="2400" dirty="0"/>
              </a:p>
              <a:p>
                <a:r>
                  <a:rPr lang="cs-CZ" sz="2400" b="0" dirty="0" smtClean="0"/>
                  <a:t>ÚROK = </a:t>
                </a:r>
                <a14:m>
                  <m:oMath xmlns:m="http://schemas.openxmlformats.org/officeDocument/2006/math">
                    <m:r>
                      <a:rPr lang="cs-CZ" sz="2400" b="0" i="0" smtClean="0">
                        <a:latin typeface="Cambria Math"/>
                      </a:rPr>
                      <m:t>11 040 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K</m:t>
                    </m:r>
                    <m:r>
                      <a:rPr lang="cs-CZ" sz="2400" b="0" i="0" smtClean="0">
                        <a:latin typeface="Cambria Math"/>
                      </a:rPr>
                      <m:t>č</m:t>
                    </m:r>
                  </m:oMath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Bance za druhý  rok půjčky zaplatíme  úrok ve výši 11 040 Kč.</a:t>
                </a:r>
              </a:p>
              <a:p>
                <a:r>
                  <a:rPr lang="cs-CZ" sz="2400" dirty="0" smtClean="0"/>
                  <a:t>Tím samým postupem bychom pokračovali při počítání úroků v dalších letech.</a:t>
                </a:r>
              </a:p>
              <a:p>
                <a:endParaRPr lang="cs-CZ" sz="2400" dirty="0" smtClean="0"/>
              </a:p>
              <a:p>
                <a:endParaRPr lang="cs-CZ" sz="2400" dirty="0" smtClean="0"/>
              </a:p>
              <a:p>
                <a:endParaRPr lang="cs-CZ" dirty="0"/>
              </a:p>
              <a:p>
                <a:endParaRPr lang="cs-CZ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308" y="570206"/>
                <a:ext cx="6840760" cy="6919651"/>
              </a:xfrm>
              <a:prstGeom prst="rect">
                <a:avLst/>
              </a:prstGeom>
              <a:blipFill rotWithShape="1">
                <a:blip r:embed="rId2"/>
                <a:stretch>
                  <a:fillRect l="-1246" t="-616"/>
                </a:stretch>
              </a:blipFill>
              <a:ln>
                <a:solidFill>
                  <a:schemeClr val="accent1">
                    <a:shade val="50000"/>
                    <a:alpha val="46000"/>
                  </a:schemeClr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 2"/>
          <p:cNvSpPr/>
          <p:nvPr/>
        </p:nvSpPr>
        <p:spPr>
          <a:xfrm>
            <a:off x="827584" y="3635136"/>
            <a:ext cx="3168352" cy="80197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392065" y="3219638"/>
            <a:ext cx="56893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</a:rPr>
              <a:t>V DRUHÉM ROCE ZAPLATÍME NIŽŠÍ ÚROK, </a:t>
            </a:r>
          </a:p>
          <a:p>
            <a:r>
              <a:rPr lang="cs-CZ" sz="1600" b="1" dirty="0" smtClean="0">
                <a:solidFill>
                  <a:srgbClr val="FF0000"/>
                </a:solidFill>
              </a:rPr>
              <a:t>PROTOŽE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</a:rPr>
              <a:t>JEJ POČÍTÁME Z NIŽŠÍ ČÁSTKY (ZA PRVNÍ </a:t>
            </a:r>
          </a:p>
          <a:p>
            <a:r>
              <a:rPr lang="cs-CZ" sz="1600" b="1" dirty="0" smtClean="0">
                <a:solidFill>
                  <a:srgbClr val="FF0000"/>
                </a:solidFill>
              </a:rPr>
              <a:t>ROK JSME ČÁST PŮJČKY STIHLI SPLATIT).</a:t>
            </a: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11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182</TotalTime>
  <Words>304</Words>
  <Application>Microsoft Office PowerPoint</Application>
  <PresentationFormat>Předvádění na obrazovce (4:3)</PresentationFormat>
  <Paragraphs>57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Vrchol</vt:lpstr>
      <vt:lpstr>ÚROKY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PROCENTA %</dc:title>
  <dc:creator>Miloslav Došek</dc:creator>
  <cp:lastModifiedBy>Miloslav Došek</cp:lastModifiedBy>
  <cp:revision>24</cp:revision>
  <dcterms:created xsi:type="dcterms:W3CDTF">2012-02-27T20:09:33Z</dcterms:created>
  <dcterms:modified xsi:type="dcterms:W3CDTF">2012-03-12T23:23:12Z</dcterms:modified>
</cp:coreProperties>
</file>